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3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DC147B0-1EA4-47F1-B921-180D1DA03433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FB45424-8D12-47C6-AEB0-89A73CA12AFB}">
      <dgm:prSet phldrT="[Text]"/>
      <dgm:spPr/>
      <dgm:t>
        <a:bodyPr/>
        <a:lstStyle/>
        <a:p>
          <a:r>
            <a:rPr lang="en-US" dirty="0" smtClean="0"/>
            <a:t>Statistics</a:t>
          </a:r>
          <a:endParaRPr lang="en-US" dirty="0"/>
        </a:p>
      </dgm:t>
    </dgm:pt>
    <dgm:pt modelId="{A109F34F-9BE8-4588-934C-2543AD96AEC4}" type="parTrans" cxnId="{2055E08D-3DEB-41A9-B1B7-F7C18AC90C07}">
      <dgm:prSet/>
      <dgm:spPr/>
      <dgm:t>
        <a:bodyPr/>
        <a:lstStyle/>
        <a:p>
          <a:endParaRPr lang="en-US"/>
        </a:p>
      </dgm:t>
    </dgm:pt>
    <dgm:pt modelId="{091459FF-07D6-48DD-830F-DBFB382BEDD6}" type="sibTrans" cxnId="{2055E08D-3DEB-41A9-B1B7-F7C18AC90C07}">
      <dgm:prSet/>
      <dgm:spPr/>
      <dgm:t>
        <a:bodyPr/>
        <a:lstStyle/>
        <a:p>
          <a:endParaRPr lang="en-US"/>
        </a:p>
      </dgm:t>
    </dgm:pt>
    <dgm:pt modelId="{ACB4900C-C5C1-48C6-9513-63DABF83A0C0}">
      <dgm:prSet phldrT="[Text]"/>
      <dgm:spPr/>
      <dgm:t>
        <a:bodyPr/>
        <a:lstStyle/>
        <a:p>
          <a:r>
            <a:rPr lang="en-US" dirty="0" smtClean="0"/>
            <a:t>Mathematical statistics</a:t>
          </a:r>
          <a:endParaRPr lang="en-US" dirty="0"/>
        </a:p>
      </dgm:t>
    </dgm:pt>
    <dgm:pt modelId="{FA53CE24-3C2B-41F5-9D91-C21C3FC48326}" type="parTrans" cxnId="{BD59821C-ACDF-4D42-8AB9-A237DAE68B18}">
      <dgm:prSet/>
      <dgm:spPr/>
      <dgm:t>
        <a:bodyPr/>
        <a:lstStyle/>
        <a:p>
          <a:endParaRPr lang="en-US"/>
        </a:p>
      </dgm:t>
    </dgm:pt>
    <dgm:pt modelId="{F0336B9F-2F87-4F1B-9E2E-929786F11EAE}" type="sibTrans" cxnId="{BD59821C-ACDF-4D42-8AB9-A237DAE68B18}">
      <dgm:prSet/>
      <dgm:spPr/>
      <dgm:t>
        <a:bodyPr/>
        <a:lstStyle/>
        <a:p>
          <a:endParaRPr lang="en-US"/>
        </a:p>
      </dgm:t>
    </dgm:pt>
    <dgm:pt modelId="{CE4BBB28-66CA-4AA8-8884-3602B4B1DE50}">
      <dgm:prSet phldrT="[Text]"/>
      <dgm:spPr/>
      <dgm:t>
        <a:bodyPr/>
        <a:lstStyle/>
        <a:p>
          <a:r>
            <a:rPr lang="en-US" dirty="0" smtClean="0"/>
            <a:t>Applied Statistics</a:t>
          </a:r>
          <a:endParaRPr lang="en-US" dirty="0"/>
        </a:p>
      </dgm:t>
    </dgm:pt>
    <dgm:pt modelId="{14413357-D599-4A09-8ABA-4404B9CFC2F4}" type="parTrans" cxnId="{5025CC4F-718F-4D48-AA6B-2DCDDEABB28F}">
      <dgm:prSet/>
      <dgm:spPr/>
      <dgm:t>
        <a:bodyPr/>
        <a:lstStyle/>
        <a:p>
          <a:endParaRPr lang="en-US"/>
        </a:p>
      </dgm:t>
    </dgm:pt>
    <dgm:pt modelId="{079C97AB-3829-45EE-B91D-8C5118EED538}" type="sibTrans" cxnId="{5025CC4F-718F-4D48-AA6B-2DCDDEABB28F}">
      <dgm:prSet/>
      <dgm:spPr/>
      <dgm:t>
        <a:bodyPr/>
        <a:lstStyle/>
        <a:p>
          <a:endParaRPr lang="en-US"/>
        </a:p>
      </dgm:t>
    </dgm:pt>
    <dgm:pt modelId="{C2764C42-393B-42D7-B137-4F68807C9776}">
      <dgm:prSet phldrT="[Text]"/>
      <dgm:spPr/>
      <dgm:t>
        <a:bodyPr/>
        <a:lstStyle/>
        <a:p>
          <a:r>
            <a:rPr lang="en-US" dirty="0" smtClean="0"/>
            <a:t>Biostatistics</a:t>
          </a:r>
          <a:endParaRPr lang="en-US" dirty="0"/>
        </a:p>
      </dgm:t>
    </dgm:pt>
    <dgm:pt modelId="{0A3AF1F6-34A7-4644-AD5E-9B5519D77595}" type="parTrans" cxnId="{6802B0CD-72EA-4985-9653-AE8D261751E6}">
      <dgm:prSet/>
      <dgm:spPr/>
      <dgm:t>
        <a:bodyPr/>
        <a:lstStyle/>
        <a:p>
          <a:endParaRPr lang="en-US"/>
        </a:p>
      </dgm:t>
    </dgm:pt>
    <dgm:pt modelId="{2E7C8990-58DA-4E0E-BC9C-0B7693A105DE}" type="sibTrans" cxnId="{6802B0CD-72EA-4985-9653-AE8D261751E6}">
      <dgm:prSet/>
      <dgm:spPr/>
      <dgm:t>
        <a:bodyPr/>
        <a:lstStyle/>
        <a:p>
          <a:endParaRPr lang="en-US"/>
        </a:p>
      </dgm:t>
    </dgm:pt>
    <dgm:pt modelId="{A44A299B-E998-47F9-96FA-B9C733DF9C1D}" type="pres">
      <dgm:prSet presAssocID="{0DC147B0-1EA4-47F1-B921-180D1DA03433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294BF90E-4148-4DE3-BE6A-7A6FC3BCE61B}" type="pres">
      <dgm:prSet presAssocID="{DFB45424-8D12-47C6-AEB0-89A73CA12AFB}" presName="hierRoot1" presStyleCnt="0"/>
      <dgm:spPr/>
    </dgm:pt>
    <dgm:pt modelId="{CCED48B5-AF85-4C1C-82E0-1B3BB9263E1D}" type="pres">
      <dgm:prSet presAssocID="{DFB45424-8D12-47C6-AEB0-89A73CA12AFB}" presName="composite" presStyleCnt="0"/>
      <dgm:spPr/>
    </dgm:pt>
    <dgm:pt modelId="{5E606D80-0082-4B7F-906F-05BDEC1A011E}" type="pres">
      <dgm:prSet presAssocID="{DFB45424-8D12-47C6-AEB0-89A73CA12AFB}" presName="background" presStyleLbl="node0" presStyleIdx="0" presStyleCnt="1"/>
      <dgm:spPr/>
    </dgm:pt>
    <dgm:pt modelId="{470EF5D5-1524-4A0F-BBFC-B0EEA73E37FA}" type="pres">
      <dgm:prSet presAssocID="{DFB45424-8D12-47C6-AEB0-89A73CA12AFB}" presName="text" presStyleLbl="fgAcc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88D9987-7A4D-4FA6-A16B-A1EA88A3BB93}" type="pres">
      <dgm:prSet presAssocID="{DFB45424-8D12-47C6-AEB0-89A73CA12AFB}" presName="hierChild2" presStyleCnt="0"/>
      <dgm:spPr/>
    </dgm:pt>
    <dgm:pt modelId="{8C0BA25E-7D1D-42BC-8D88-8F56086933CB}" type="pres">
      <dgm:prSet presAssocID="{FA53CE24-3C2B-41F5-9D91-C21C3FC48326}" presName="Name10" presStyleLbl="parChTrans1D2" presStyleIdx="0" presStyleCnt="2"/>
      <dgm:spPr/>
      <dgm:t>
        <a:bodyPr/>
        <a:lstStyle/>
        <a:p>
          <a:endParaRPr lang="en-US"/>
        </a:p>
      </dgm:t>
    </dgm:pt>
    <dgm:pt modelId="{26B632FB-501A-4550-9E2D-FCFC48856260}" type="pres">
      <dgm:prSet presAssocID="{ACB4900C-C5C1-48C6-9513-63DABF83A0C0}" presName="hierRoot2" presStyleCnt="0"/>
      <dgm:spPr/>
    </dgm:pt>
    <dgm:pt modelId="{0479A310-6651-4E1E-A3E8-C1AA49B1B3FC}" type="pres">
      <dgm:prSet presAssocID="{ACB4900C-C5C1-48C6-9513-63DABF83A0C0}" presName="composite2" presStyleCnt="0"/>
      <dgm:spPr/>
    </dgm:pt>
    <dgm:pt modelId="{86FECBBC-43FD-4EF0-A29E-B04377387747}" type="pres">
      <dgm:prSet presAssocID="{ACB4900C-C5C1-48C6-9513-63DABF83A0C0}" presName="background2" presStyleLbl="node2" presStyleIdx="0" presStyleCnt="2"/>
      <dgm:spPr/>
    </dgm:pt>
    <dgm:pt modelId="{A6458444-9B68-4B77-B521-E5DD6E69EBCD}" type="pres">
      <dgm:prSet presAssocID="{ACB4900C-C5C1-48C6-9513-63DABF83A0C0}" presName="text2" presStyleLbl="fgAcc2" presStyleIdx="0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0CDF1E0-DA06-4654-A6F3-B4B399FD8C86}" type="pres">
      <dgm:prSet presAssocID="{ACB4900C-C5C1-48C6-9513-63DABF83A0C0}" presName="hierChild3" presStyleCnt="0"/>
      <dgm:spPr/>
    </dgm:pt>
    <dgm:pt modelId="{F2906452-47E6-4D61-B6AC-90A2190B3578}" type="pres">
      <dgm:prSet presAssocID="{14413357-D599-4A09-8ABA-4404B9CFC2F4}" presName="Name10" presStyleLbl="parChTrans1D2" presStyleIdx="1" presStyleCnt="2"/>
      <dgm:spPr/>
      <dgm:t>
        <a:bodyPr/>
        <a:lstStyle/>
        <a:p>
          <a:endParaRPr lang="en-US"/>
        </a:p>
      </dgm:t>
    </dgm:pt>
    <dgm:pt modelId="{C1D4C64E-F6C7-4581-BDDC-A12D0A620C54}" type="pres">
      <dgm:prSet presAssocID="{CE4BBB28-66CA-4AA8-8884-3602B4B1DE50}" presName="hierRoot2" presStyleCnt="0"/>
      <dgm:spPr/>
    </dgm:pt>
    <dgm:pt modelId="{F4C4AACA-DE1E-470B-B384-B2E2145CA3C0}" type="pres">
      <dgm:prSet presAssocID="{CE4BBB28-66CA-4AA8-8884-3602B4B1DE50}" presName="composite2" presStyleCnt="0"/>
      <dgm:spPr/>
    </dgm:pt>
    <dgm:pt modelId="{982D39FE-7E58-4363-B812-652F07617AC0}" type="pres">
      <dgm:prSet presAssocID="{CE4BBB28-66CA-4AA8-8884-3602B4B1DE50}" presName="background2" presStyleLbl="node2" presStyleIdx="1" presStyleCnt="2"/>
      <dgm:spPr/>
    </dgm:pt>
    <dgm:pt modelId="{E980922D-BF82-44D9-9C55-ABFBD69FA462}" type="pres">
      <dgm:prSet presAssocID="{CE4BBB28-66CA-4AA8-8884-3602B4B1DE50}" presName="text2" presStyleLbl="fgAcc2" presStyleIdx="1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9166CA3-0C5B-47D1-81AB-F5DB82EB98C7}" type="pres">
      <dgm:prSet presAssocID="{CE4BBB28-66CA-4AA8-8884-3602B4B1DE50}" presName="hierChild3" presStyleCnt="0"/>
      <dgm:spPr/>
    </dgm:pt>
    <dgm:pt modelId="{E7EBDC75-CC03-4698-888A-135248A96357}" type="pres">
      <dgm:prSet presAssocID="{0A3AF1F6-34A7-4644-AD5E-9B5519D77595}" presName="Name17" presStyleLbl="parChTrans1D3" presStyleIdx="0" presStyleCnt="1"/>
      <dgm:spPr/>
      <dgm:t>
        <a:bodyPr/>
        <a:lstStyle/>
        <a:p>
          <a:endParaRPr lang="en-US"/>
        </a:p>
      </dgm:t>
    </dgm:pt>
    <dgm:pt modelId="{0B9C28BE-D485-47D6-BB5A-CC995E18CDE9}" type="pres">
      <dgm:prSet presAssocID="{C2764C42-393B-42D7-B137-4F68807C9776}" presName="hierRoot3" presStyleCnt="0"/>
      <dgm:spPr/>
    </dgm:pt>
    <dgm:pt modelId="{53213CAD-3490-4C66-BFDF-6C3F647CB932}" type="pres">
      <dgm:prSet presAssocID="{C2764C42-393B-42D7-B137-4F68807C9776}" presName="composite3" presStyleCnt="0"/>
      <dgm:spPr/>
    </dgm:pt>
    <dgm:pt modelId="{4B57A8A9-C964-4F8A-80D9-DE843739BE73}" type="pres">
      <dgm:prSet presAssocID="{C2764C42-393B-42D7-B137-4F68807C9776}" presName="background3" presStyleLbl="node3" presStyleIdx="0" presStyleCnt="1"/>
      <dgm:spPr/>
    </dgm:pt>
    <dgm:pt modelId="{485E35BE-6BB4-491E-A891-2C29EFD75E68}" type="pres">
      <dgm:prSet presAssocID="{C2764C42-393B-42D7-B137-4F68807C9776}" presName="text3" presStyleLbl="fgAcc3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6BE2A7D-0ECE-4186-BE39-B8DD77DC1896}" type="pres">
      <dgm:prSet presAssocID="{C2764C42-393B-42D7-B137-4F68807C9776}" presName="hierChild4" presStyleCnt="0"/>
      <dgm:spPr/>
    </dgm:pt>
  </dgm:ptLst>
  <dgm:cxnLst>
    <dgm:cxn modelId="{5025CC4F-718F-4D48-AA6B-2DCDDEABB28F}" srcId="{DFB45424-8D12-47C6-AEB0-89A73CA12AFB}" destId="{CE4BBB28-66CA-4AA8-8884-3602B4B1DE50}" srcOrd="1" destOrd="0" parTransId="{14413357-D599-4A09-8ABA-4404B9CFC2F4}" sibTransId="{079C97AB-3829-45EE-B91D-8C5118EED538}"/>
    <dgm:cxn modelId="{C62B6257-6836-44E1-B3F7-FFD5D3B68380}" type="presOf" srcId="{0DC147B0-1EA4-47F1-B921-180D1DA03433}" destId="{A44A299B-E998-47F9-96FA-B9C733DF9C1D}" srcOrd="0" destOrd="0" presId="urn:microsoft.com/office/officeart/2005/8/layout/hierarchy1"/>
    <dgm:cxn modelId="{D7276072-9B90-4739-B2DD-D3C4C5A6809E}" type="presOf" srcId="{0A3AF1F6-34A7-4644-AD5E-9B5519D77595}" destId="{E7EBDC75-CC03-4698-888A-135248A96357}" srcOrd="0" destOrd="0" presId="urn:microsoft.com/office/officeart/2005/8/layout/hierarchy1"/>
    <dgm:cxn modelId="{BD59821C-ACDF-4D42-8AB9-A237DAE68B18}" srcId="{DFB45424-8D12-47C6-AEB0-89A73CA12AFB}" destId="{ACB4900C-C5C1-48C6-9513-63DABF83A0C0}" srcOrd="0" destOrd="0" parTransId="{FA53CE24-3C2B-41F5-9D91-C21C3FC48326}" sibTransId="{F0336B9F-2F87-4F1B-9E2E-929786F11EAE}"/>
    <dgm:cxn modelId="{EA2ACEAD-D0A2-43A9-80CA-2E19B5827AD9}" type="presOf" srcId="{FA53CE24-3C2B-41F5-9D91-C21C3FC48326}" destId="{8C0BA25E-7D1D-42BC-8D88-8F56086933CB}" srcOrd="0" destOrd="0" presId="urn:microsoft.com/office/officeart/2005/8/layout/hierarchy1"/>
    <dgm:cxn modelId="{DD934266-6A88-4243-B2E7-990564EB7E64}" type="presOf" srcId="{C2764C42-393B-42D7-B137-4F68807C9776}" destId="{485E35BE-6BB4-491E-A891-2C29EFD75E68}" srcOrd="0" destOrd="0" presId="urn:microsoft.com/office/officeart/2005/8/layout/hierarchy1"/>
    <dgm:cxn modelId="{6802B0CD-72EA-4985-9653-AE8D261751E6}" srcId="{CE4BBB28-66CA-4AA8-8884-3602B4B1DE50}" destId="{C2764C42-393B-42D7-B137-4F68807C9776}" srcOrd="0" destOrd="0" parTransId="{0A3AF1F6-34A7-4644-AD5E-9B5519D77595}" sibTransId="{2E7C8990-58DA-4E0E-BC9C-0B7693A105DE}"/>
    <dgm:cxn modelId="{F4754E23-36D9-49DB-8B41-42BEDCD3112D}" type="presOf" srcId="{DFB45424-8D12-47C6-AEB0-89A73CA12AFB}" destId="{470EF5D5-1524-4A0F-BBFC-B0EEA73E37FA}" srcOrd="0" destOrd="0" presId="urn:microsoft.com/office/officeart/2005/8/layout/hierarchy1"/>
    <dgm:cxn modelId="{33513B47-A3C8-4D5B-8D69-3F306B561138}" type="presOf" srcId="{CE4BBB28-66CA-4AA8-8884-3602B4B1DE50}" destId="{E980922D-BF82-44D9-9C55-ABFBD69FA462}" srcOrd="0" destOrd="0" presId="urn:microsoft.com/office/officeart/2005/8/layout/hierarchy1"/>
    <dgm:cxn modelId="{72E01782-0A6A-4A4E-900C-DE56E64D0805}" type="presOf" srcId="{ACB4900C-C5C1-48C6-9513-63DABF83A0C0}" destId="{A6458444-9B68-4B77-B521-E5DD6E69EBCD}" srcOrd="0" destOrd="0" presId="urn:microsoft.com/office/officeart/2005/8/layout/hierarchy1"/>
    <dgm:cxn modelId="{490C7FD0-E02E-474E-B93F-57D9AA788465}" type="presOf" srcId="{14413357-D599-4A09-8ABA-4404B9CFC2F4}" destId="{F2906452-47E6-4D61-B6AC-90A2190B3578}" srcOrd="0" destOrd="0" presId="urn:microsoft.com/office/officeart/2005/8/layout/hierarchy1"/>
    <dgm:cxn modelId="{2055E08D-3DEB-41A9-B1B7-F7C18AC90C07}" srcId="{0DC147B0-1EA4-47F1-B921-180D1DA03433}" destId="{DFB45424-8D12-47C6-AEB0-89A73CA12AFB}" srcOrd="0" destOrd="0" parTransId="{A109F34F-9BE8-4588-934C-2543AD96AEC4}" sibTransId="{091459FF-07D6-48DD-830F-DBFB382BEDD6}"/>
    <dgm:cxn modelId="{625AD52D-5D77-432A-AA41-BAB8463D23B6}" type="presParOf" srcId="{A44A299B-E998-47F9-96FA-B9C733DF9C1D}" destId="{294BF90E-4148-4DE3-BE6A-7A6FC3BCE61B}" srcOrd="0" destOrd="0" presId="urn:microsoft.com/office/officeart/2005/8/layout/hierarchy1"/>
    <dgm:cxn modelId="{A5FCDA00-EAF5-4BC3-964E-9A73E738E29C}" type="presParOf" srcId="{294BF90E-4148-4DE3-BE6A-7A6FC3BCE61B}" destId="{CCED48B5-AF85-4C1C-82E0-1B3BB9263E1D}" srcOrd="0" destOrd="0" presId="urn:microsoft.com/office/officeart/2005/8/layout/hierarchy1"/>
    <dgm:cxn modelId="{CB790082-DAFF-4C1C-9B2A-1666B7267478}" type="presParOf" srcId="{CCED48B5-AF85-4C1C-82E0-1B3BB9263E1D}" destId="{5E606D80-0082-4B7F-906F-05BDEC1A011E}" srcOrd="0" destOrd="0" presId="urn:microsoft.com/office/officeart/2005/8/layout/hierarchy1"/>
    <dgm:cxn modelId="{486A6750-508C-4746-8349-A555AA4BC74C}" type="presParOf" srcId="{CCED48B5-AF85-4C1C-82E0-1B3BB9263E1D}" destId="{470EF5D5-1524-4A0F-BBFC-B0EEA73E37FA}" srcOrd="1" destOrd="0" presId="urn:microsoft.com/office/officeart/2005/8/layout/hierarchy1"/>
    <dgm:cxn modelId="{B4C75EDD-E8C8-4595-B40C-ADF5F212B2A4}" type="presParOf" srcId="{294BF90E-4148-4DE3-BE6A-7A6FC3BCE61B}" destId="{788D9987-7A4D-4FA6-A16B-A1EA88A3BB93}" srcOrd="1" destOrd="0" presId="urn:microsoft.com/office/officeart/2005/8/layout/hierarchy1"/>
    <dgm:cxn modelId="{804A2987-E003-4858-BA66-4ED2578A40A2}" type="presParOf" srcId="{788D9987-7A4D-4FA6-A16B-A1EA88A3BB93}" destId="{8C0BA25E-7D1D-42BC-8D88-8F56086933CB}" srcOrd="0" destOrd="0" presId="urn:microsoft.com/office/officeart/2005/8/layout/hierarchy1"/>
    <dgm:cxn modelId="{05680E5C-3BFB-4212-900C-9C287B8A70E3}" type="presParOf" srcId="{788D9987-7A4D-4FA6-A16B-A1EA88A3BB93}" destId="{26B632FB-501A-4550-9E2D-FCFC48856260}" srcOrd="1" destOrd="0" presId="urn:microsoft.com/office/officeart/2005/8/layout/hierarchy1"/>
    <dgm:cxn modelId="{2718433F-6D0A-4CFA-8BE2-0E85ADE84BE3}" type="presParOf" srcId="{26B632FB-501A-4550-9E2D-FCFC48856260}" destId="{0479A310-6651-4E1E-A3E8-C1AA49B1B3FC}" srcOrd="0" destOrd="0" presId="urn:microsoft.com/office/officeart/2005/8/layout/hierarchy1"/>
    <dgm:cxn modelId="{AD46F1CC-27BD-4A97-B874-4DFC137EBD69}" type="presParOf" srcId="{0479A310-6651-4E1E-A3E8-C1AA49B1B3FC}" destId="{86FECBBC-43FD-4EF0-A29E-B04377387747}" srcOrd="0" destOrd="0" presId="urn:microsoft.com/office/officeart/2005/8/layout/hierarchy1"/>
    <dgm:cxn modelId="{7C445705-B6D4-49EC-B083-31709B67E08B}" type="presParOf" srcId="{0479A310-6651-4E1E-A3E8-C1AA49B1B3FC}" destId="{A6458444-9B68-4B77-B521-E5DD6E69EBCD}" srcOrd="1" destOrd="0" presId="urn:microsoft.com/office/officeart/2005/8/layout/hierarchy1"/>
    <dgm:cxn modelId="{066A9B73-2B12-4DD7-962A-FC7E37595198}" type="presParOf" srcId="{26B632FB-501A-4550-9E2D-FCFC48856260}" destId="{C0CDF1E0-DA06-4654-A6F3-B4B399FD8C86}" srcOrd="1" destOrd="0" presId="urn:microsoft.com/office/officeart/2005/8/layout/hierarchy1"/>
    <dgm:cxn modelId="{F13E0F80-C045-4DDA-8FC0-E039FAB0F23F}" type="presParOf" srcId="{788D9987-7A4D-4FA6-A16B-A1EA88A3BB93}" destId="{F2906452-47E6-4D61-B6AC-90A2190B3578}" srcOrd="2" destOrd="0" presId="urn:microsoft.com/office/officeart/2005/8/layout/hierarchy1"/>
    <dgm:cxn modelId="{8BCD1CC3-C206-41D0-B8AD-FB05AF0E778D}" type="presParOf" srcId="{788D9987-7A4D-4FA6-A16B-A1EA88A3BB93}" destId="{C1D4C64E-F6C7-4581-BDDC-A12D0A620C54}" srcOrd="3" destOrd="0" presId="urn:microsoft.com/office/officeart/2005/8/layout/hierarchy1"/>
    <dgm:cxn modelId="{10A04519-6196-4B48-9AE9-16D013F0DF81}" type="presParOf" srcId="{C1D4C64E-F6C7-4581-BDDC-A12D0A620C54}" destId="{F4C4AACA-DE1E-470B-B384-B2E2145CA3C0}" srcOrd="0" destOrd="0" presId="urn:microsoft.com/office/officeart/2005/8/layout/hierarchy1"/>
    <dgm:cxn modelId="{2F228E6A-8621-4DDC-8A8E-35A0D53D4742}" type="presParOf" srcId="{F4C4AACA-DE1E-470B-B384-B2E2145CA3C0}" destId="{982D39FE-7E58-4363-B812-652F07617AC0}" srcOrd="0" destOrd="0" presId="urn:microsoft.com/office/officeart/2005/8/layout/hierarchy1"/>
    <dgm:cxn modelId="{813D6BD5-FD9C-470F-A580-FDFC4010D9F3}" type="presParOf" srcId="{F4C4AACA-DE1E-470B-B384-B2E2145CA3C0}" destId="{E980922D-BF82-44D9-9C55-ABFBD69FA462}" srcOrd="1" destOrd="0" presId="urn:microsoft.com/office/officeart/2005/8/layout/hierarchy1"/>
    <dgm:cxn modelId="{99F0F684-A771-4039-9B35-199C1E45B091}" type="presParOf" srcId="{C1D4C64E-F6C7-4581-BDDC-A12D0A620C54}" destId="{89166CA3-0C5B-47D1-81AB-F5DB82EB98C7}" srcOrd="1" destOrd="0" presId="urn:microsoft.com/office/officeart/2005/8/layout/hierarchy1"/>
    <dgm:cxn modelId="{97E58BBE-D4A9-4E19-BEF7-362890851E7F}" type="presParOf" srcId="{89166CA3-0C5B-47D1-81AB-F5DB82EB98C7}" destId="{E7EBDC75-CC03-4698-888A-135248A96357}" srcOrd="0" destOrd="0" presId="urn:microsoft.com/office/officeart/2005/8/layout/hierarchy1"/>
    <dgm:cxn modelId="{114D3F3C-263B-4114-BE41-19B29F7F18A3}" type="presParOf" srcId="{89166CA3-0C5B-47D1-81AB-F5DB82EB98C7}" destId="{0B9C28BE-D485-47D6-BB5A-CC995E18CDE9}" srcOrd="1" destOrd="0" presId="urn:microsoft.com/office/officeart/2005/8/layout/hierarchy1"/>
    <dgm:cxn modelId="{0F5B7BDE-2EC4-4EAB-B949-3F4528C2FE72}" type="presParOf" srcId="{0B9C28BE-D485-47D6-BB5A-CC995E18CDE9}" destId="{53213CAD-3490-4C66-BFDF-6C3F647CB932}" srcOrd="0" destOrd="0" presId="urn:microsoft.com/office/officeart/2005/8/layout/hierarchy1"/>
    <dgm:cxn modelId="{29FA3BC6-94F3-4AAE-B867-BC55411A8D50}" type="presParOf" srcId="{53213CAD-3490-4C66-BFDF-6C3F647CB932}" destId="{4B57A8A9-C964-4F8A-80D9-DE843739BE73}" srcOrd="0" destOrd="0" presId="urn:microsoft.com/office/officeart/2005/8/layout/hierarchy1"/>
    <dgm:cxn modelId="{6C72C8C9-D367-4011-91D6-5D3501B32B81}" type="presParOf" srcId="{53213CAD-3490-4C66-BFDF-6C3F647CB932}" destId="{485E35BE-6BB4-491E-A891-2C29EFD75E68}" srcOrd="1" destOrd="0" presId="urn:microsoft.com/office/officeart/2005/8/layout/hierarchy1"/>
    <dgm:cxn modelId="{81F2C1B8-6D0C-49CB-B90F-C2DCE625272C}" type="presParOf" srcId="{0B9C28BE-D485-47D6-BB5A-CC995E18CDE9}" destId="{F6BE2A7D-0ECE-4186-BE39-B8DD77DC1896}" srcOrd="1" destOrd="0" presId="urn:microsoft.com/office/officeart/2005/8/layout/hierarchy1"/>
  </dgm:cxnLst>
  <dgm:bg/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5C33DA-18C7-4125-8EC2-9FE9970CE3B8}" type="datetimeFigureOut">
              <a:rPr lang="en-US" smtClean="0"/>
              <a:pPr/>
              <a:t>14/05/2020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54D3CD-FF25-440B-961F-2AF06DCE002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54D3CD-FF25-440B-961F-2AF06DCE002F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2" name="Subtitle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14/05/2020</a:t>
            </a:fld>
            <a:endParaRPr lang="en-US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Oval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14/05/2020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14/05/2020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14/05/2020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14/05/2020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Oval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Oval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14/05/2020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14/05/2020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14/05/2020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14/05/2020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Rectangle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14/05/2020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14/05/2020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9" name="Flowchart: Process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Flowchart: Process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e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Oval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Donut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1D8BD707-D9CF-40AE-B4C6-C98DA3205C09}" type="datetimeFigureOut">
              <a:rPr lang="en-US" smtClean="0"/>
              <a:pPr/>
              <a:t>14/05/2020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Rectangle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.wav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0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.wav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4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5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6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7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8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9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6000" dirty="0" smtClean="0"/>
              <a:t>Basics of Biostatistics</a:t>
            </a:r>
            <a:endParaRPr lang="en-US" sz="6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4017336"/>
          </a:xfrm>
        </p:spPr>
        <p:txBody>
          <a:bodyPr>
            <a:normAutofit lnSpcReduction="10000"/>
          </a:bodyPr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					   ALOK</a:t>
            </a:r>
          </a:p>
          <a:p>
            <a:r>
              <a:rPr lang="en-US" dirty="0" smtClean="0"/>
              <a:t>				         Statistician,</a:t>
            </a:r>
          </a:p>
          <a:p>
            <a:r>
              <a:rPr lang="en-US" dirty="0" smtClean="0"/>
              <a:t>				       Dept. of P.S.M,</a:t>
            </a:r>
          </a:p>
          <a:p>
            <a:r>
              <a:rPr lang="en-US" dirty="0" smtClean="0"/>
              <a:t>			       Sri Krishna Medical College,</a:t>
            </a:r>
          </a:p>
          <a:p>
            <a:r>
              <a:rPr lang="en-US" dirty="0" smtClean="0"/>
              <a:t>				         </a:t>
            </a:r>
            <a:r>
              <a:rPr lang="en-US" dirty="0" err="1" smtClean="0"/>
              <a:t>Muzaffarpur</a:t>
            </a:r>
            <a:endParaRPr lang="en-US" dirty="0" smtClean="0"/>
          </a:p>
          <a:p>
            <a:r>
              <a:rPr lang="en-US" dirty="0" smtClean="0"/>
              <a:t>	</a:t>
            </a:r>
            <a:r>
              <a:rPr lang="en-US" dirty="0" smtClean="0"/>
              <a:t>		    Email : alok9218@gmail.com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5" name="~PP445.WAV">
            <a:hlinkClick r:id="" action="ppaction://media"/>
          </p:cNvPr>
          <p:cNvPicPr>
            <a:picLocks noRot="1" noChangeAspect="1"/>
          </p:cNvPicPr>
          <p:nvPr>
            <a:wavAudioFile r:embed="rId1" name="~PP445.WAV"/>
          </p:nvPr>
        </p:nvPicPr>
        <p:blipFill>
          <a:blip r:embed="rId4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5226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19200" y="381000"/>
            <a:ext cx="7467600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			  </a:t>
            </a:r>
          </a:p>
          <a:p>
            <a:endParaRPr lang="en-US" sz="6000" b="1" dirty="0" smtClean="0"/>
          </a:p>
          <a:p>
            <a:endParaRPr lang="en-US" sz="6000" b="1" dirty="0" smtClean="0"/>
          </a:p>
          <a:p>
            <a:r>
              <a:rPr lang="en-US" sz="6000" b="1" dirty="0" smtClean="0"/>
              <a:t>		   Thanks</a:t>
            </a:r>
          </a:p>
          <a:p>
            <a:endParaRPr lang="en-US" sz="6000" b="1" dirty="0" smtClean="0"/>
          </a:p>
          <a:p>
            <a:r>
              <a:rPr lang="en-US" sz="3200" dirty="0" smtClean="0"/>
              <a:t>For any query or suggestions, contact on alok9218@gmail.com </a:t>
            </a:r>
          </a:p>
          <a:p>
            <a:endParaRPr lang="en-US" sz="3200" dirty="0"/>
          </a:p>
        </p:txBody>
      </p:sp>
      <p:pic>
        <p:nvPicPr>
          <p:cNvPr id="3" name="~PP3628.WAV">
            <a:hlinkClick r:id="" action="ppaction://media"/>
          </p:cNvPr>
          <p:cNvPicPr>
            <a:picLocks noRot="1" noChangeAspect="1"/>
          </p:cNvPicPr>
          <p:nvPr>
            <a:wavAudioFile r:embed="rId1" name="~PP3628.WAV"/>
          </p:nvPr>
        </p:nvPicPr>
        <p:blipFill>
          <a:blip r:embed="rId3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107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19200" y="304800"/>
            <a:ext cx="7543800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2800" dirty="0" smtClean="0"/>
              <a:t> </a:t>
            </a:r>
            <a:r>
              <a:rPr lang="en-US" sz="2800" b="1" dirty="0" smtClean="0"/>
              <a:t>Statistics</a:t>
            </a:r>
            <a:r>
              <a:rPr lang="en-US" sz="2800" dirty="0" smtClean="0"/>
              <a:t> is a science which deals with method of  collection, presentation , analysis and interpretation of numerical data.</a:t>
            </a:r>
          </a:p>
          <a:p>
            <a:endParaRPr lang="en-US" sz="2800" dirty="0" smtClean="0"/>
          </a:p>
          <a:p>
            <a:pPr>
              <a:buFont typeface="Wingdings" pitchFamily="2" charset="2"/>
              <a:buChar char="Ø"/>
            </a:pPr>
            <a:r>
              <a:rPr lang="en-US" sz="2800" dirty="0" smtClean="0"/>
              <a:t>or, in other words, </a:t>
            </a:r>
            <a:r>
              <a:rPr lang="en-IN" sz="2800" dirty="0" smtClean="0"/>
              <a:t>Statistics is concerned with scientific methods for collecting, organising, summarising, presenting and analysing data as well as deriving valid conclusions and making reasonable decisions on the basis of the analysis. </a:t>
            </a:r>
          </a:p>
          <a:p>
            <a:pPr algn="just">
              <a:defRPr/>
            </a:pPr>
            <a:r>
              <a:rPr lang="en-IN" sz="2800" dirty="0" smtClean="0"/>
              <a:t> </a:t>
            </a:r>
          </a:p>
          <a:p>
            <a:pPr algn="just">
              <a:defRPr/>
            </a:pPr>
            <a:r>
              <a:rPr lang="en-IN" sz="2800" dirty="0" smtClean="0"/>
              <a:t>  </a:t>
            </a:r>
          </a:p>
          <a:p>
            <a:pPr algn="just">
              <a:defRPr/>
            </a:pPr>
            <a:endParaRPr lang="en-IN" sz="2800" dirty="0" smtClean="0"/>
          </a:p>
          <a:p>
            <a:pPr algn="just">
              <a:defRPr/>
            </a:pPr>
            <a:endParaRPr lang="en-IN" sz="2800" dirty="0" smtClean="0"/>
          </a:p>
          <a:p>
            <a:pPr>
              <a:buFont typeface="Wingdings" pitchFamily="2" charset="2"/>
              <a:buChar char="Ø"/>
            </a:pPr>
            <a:endParaRPr lang="en-IN" sz="2800" dirty="0" smtClean="0"/>
          </a:p>
          <a:p>
            <a:pPr>
              <a:buFont typeface="Wingdings" pitchFamily="2" charset="2"/>
              <a:buChar char="Ø"/>
            </a:pPr>
            <a:endParaRPr lang="en-US" sz="2800" dirty="0" smtClean="0"/>
          </a:p>
        </p:txBody>
      </p:sp>
      <p:pic>
        <p:nvPicPr>
          <p:cNvPr id="3" name="~PP1156.WAV">
            <a:hlinkClick r:id="" action="ppaction://media"/>
          </p:cNvPr>
          <p:cNvPicPr>
            <a:picLocks noRot="1" noChangeAspect="1"/>
          </p:cNvPicPr>
          <p:nvPr>
            <a:wavAudioFile r:embed="rId1" name="~PP1156.WAV"/>
          </p:nvPr>
        </p:nvPicPr>
        <p:blipFill>
          <a:blip r:embed="rId3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6003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19200" y="228600"/>
            <a:ext cx="7696200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 smtClean="0"/>
          </a:p>
          <a:p>
            <a:endParaRPr lang="en-US" b="1" dirty="0" smtClean="0"/>
          </a:p>
          <a:p>
            <a:endParaRPr lang="en-US" b="1" dirty="0" smtClean="0"/>
          </a:p>
          <a:p>
            <a:endParaRPr lang="en-US" b="1" dirty="0" smtClean="0"/>
          </a:p>
          <a:p>
            <a:endParaRPr lang="en-US" b="1" dirty="0" smtClean="0"/>
          </a:p>
          <a:p>
            <a:endParaRPr lang="en-US" b="1" dirty="0" smtClean="0"/>
          </a:p>
          <a:p>
            <a:endParaRPr lang="en-US" b="1" dirty="0" smtClean="0"/>
          </a:p>
          <a:p>
            <a:endParaRPr lang="en-US" b="1" dirty="0" smtClean="0"/>
          </a:p>
          <a:p>
            <a:endParaRPr lang="en-US" b="1" dirty="0" smtClean="0"/>
          </a:p>
          <a:p>
            <a:endParaRPr lang="en-US" b="1" dirty="0" smtClean="0"/>
          </a:p>
          <a:p>
            <a:endParaRPr lang="en-US" b="1" dirty="0" smtClean="0"/>
          </a:p>
          <a:p>
            <a:endParaRPr lang="en-US" b="1" dirty="0" smtClean="0"/>
          </a:p>
          <a:p>
            <a:endParaRPr lang="en-US" b="1" dirty="0" smtClean="0"/>
          </a:p>
          <a:p>
            <a:endParaRPr lang="en-US" b="1" dirty="0" smtClean="0"/>
          </a:p>
          <a:p>
            <a:endParaRPr lang="en-US" b="1" dirty="0" smtClean="0"/>
          </a:p>
          <a:p>
            <a:endParaRPr lang="en-US" b="1" dirty="0" smtClean="0"/>
          </a:p>
          <a:p>
            <a:r>
              <a:rPr lang="en-US" sz="2800" b="1" dirty="0" smtClean="0"/>
              <a:t>Biostatistics </a:t>
            </a:r>
            <a:r>
              <a:rPr lang="en-US" sz="2800" dirty="0" smtClean="0"/>
              <a:t>– A branch of applied statistics that applies Statistical methods to medical and biological problems.</a:t>
            </a:r>
          </a:p>
          <a:p>
            <a:endParaRPr lang="en-US" dirty="0"/>
          </a:p>
        </p:txBody>
      </p:sp>
      <p:graphicFrame>
        <p:nvGraphicFramePr>
          <p:cNvPr id="3" name="Diagram 2"/>
          <p:cNvGraphicFramePr/>
          <p:nvPr/>
        </p:nvGraphicFramePr>
        <p:xfrm>
          <a:off x="1905000" y="2286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~PP941.WAV">
            <a:hlinkClick r:id="" action="ppaction://media"/>
          </p:cNvPr>
          <p:cNvPicPr>
            <a:picLocks noRot="1" noChangeAspect="1"/>
          </p:cNvPicPr>
          <p:nvPr>
            <a:wavAudioFile r:embed="rId1" name="~PP941.WAV"/>
          </p:nvPr>
        </p:nvPicPr>
        <p:blipFill>
          <a:blip r:embed="rId7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2757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90600" y="0"/>
            <a:ext cx="8153400" cy="87540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    Biostatistics in Various Areas</a:t>
            </a:r>
          </a:p>
          <a:p>
            <a:pPr>
              <a:buFont typeface="Wingdings" pitchFamily="2" charset="2"/>
              <a:buChar char="Ø"/>
            </a:pPr>
            <a:endParaRPr lang="en-US" sz="3600" b="1" dirty="0" smtClean="0"/>
          </a:p>
          <a:p>
            <a:pPr algn="just">
              <a:buFont typeface="Wingdings" pitchFamily="2" charset="2"/>
              <a:buChar char="Ø"/>
            </a:pPr>
            <a:r>
              <a:rPr lang="en-US" sz="2800" b="1" dirty="0" smtClean="0"/>
              <a:t> Health Statistics - </a:t>
            </a:r>
            <a:r>
              <a:rPr lang="en-US" sz="2800" dirty="0" smtClean="0"/>
              <a:t>In Public health or Community health, it is called </a:t>
            </a:r>
            <a:r>
              <a:rPr lang="en-US" sz="2800" u="sng" dirty="0" smtClean="0"/>
              <a:t>Health Statistics.</a:t>
            </a:r>
            <a:r>
              <a:rPr lang="en-US" sz="2800" dirty="0" smtClean="0"/>
              <a:t> In this, we study health of people in a community, control and prevention of disease, health promotion etc.</a:t>
            </a:r>
          </a:p>
          <a:p>
            <a:pPr algn="just">
              <a:buFont typeface="Wingdings" pitchFamily="2" charset="2"/>
              <a:buChar char="Ø"/>
            </a:pPr>
            <a:r>
              <a:rPr lang="en-US" sz="2800" dirty="0" smtClean="0"/>
              <a:t> </a:t>
            </a:r>
            <a:r>
              <a:rPr lang="en-US" sz="2800" b="1" dirty="0" smtClean="0"/>
              <a:t>Medical Statistics</a:t>
            </a:r>
            <a:r>
              <a:rPr lang="en-US" sz="2800" dirty="0" smtClean="0"/>
              <a:t> - In Medicine , it is called </a:t>
            </a:r>
            <a:r>
              <a:rPr lang="en-US" sz="2800" u="sng" dirty="0" smtClean="0"/>
              <a:t>Medical Statistics</a:t>
            </a:r>
            <a:r>
              <a:rPr lang="en-US" sz="2800" b="1" dirty="0" smtClean="0"/>
              <a:t> </a:t>
            </a:r>
            <a:r>
              <a:rPr lang="en-US" sz="2800" dirty="0" smtClean="0"/>
              <a:t>. In this, we study clinical and laboratory parameters , their relationships, prediction after treatments, diagnosis analysis, clinical trials etc.</a:t>
            </a:r>
          </a:p>
          <a:p>
            <a:r>
              <a:rPr lang="en-US" sz="2800" dirty="0" smtClean="0"/>
              <a:t> </a:t>
            </a:r>
          </a:p>
          <a:p>
            <a:pPr>
              <a:buFont typeface="Wingdings" pitchFamily="2" charset="2"/>
              <a:buChar char="Ø"/>
            </a:pPr>
            <a:r>
              <a:rPr lang="en-US" sz="2800" dirty="0" smtClean="0"/>
              <a:t> </a:t>
            </a:r>
            <a:r>
              <a:rPr lang="en-US" sz="2800" b="1" dirty="0" smtClean="0"/>
              <a:t>Vital Statistics – </a:t>
            </a:r>
            <a:r>
              <a:rPr lang="en-US" sz="2800" dirty="0" smtClean="0"/>
              <a:t>Statistics related to vital events in life – birth, illness, death , marriage, divorce, adoption etc. - their rate of occurrence , expectation of life at different age.  </a:t>
            </a:r>
          </a:p>
          <a:p>
            <a:endParaRPr lang="en-US" sz="2800" dirty="0" smtClean="0"/>
          </a:p>
          <a:p>
            <a:pPr algn="just">
              <a:buFont typeface="Wingdings" pitchFamily="2" charset="2"/>
              <a:buChar char="Ø"/>
            </a:pPr>
            <a:endParaRPr lang="en-US" sz="2800" dirty="0" smtClean="0"/>
          </a:p>
          <a:p>
            <a:pPr algn="just">
              <a:buFont typeface="Wingdings" pitchFamily="2" charset="2"/>
              <a:buChar char="Ø"/>
            </a:pPr>
            <a:endParaRPr lang="en-US" sz="2800" dirty="0" smtClean="0"/>
          </a:p>
          <a:p>
            <a:pPr>
              <a:buFont typeface="Wingdings" pitchFamily="2" charset="2"/>
              <a:buChar char="Ø"/>
            </a:pPr>
            <a:endParaRPr lang="en-US" sz="2800" b="1" dirty="0"/>
          </a:p>
        </p:txBody>
      </p:sp>
      <p:pic>
        <p:nvPicPr>
          <p:cNvPr id="4" name="~PP3939.WAV">
            <a:hlinkClick r:id="" action="ppaction://media"/>
          </p:cNvPr>
          <p:cNvPicPr>
            <a:picLocks noRot="1" noChangeAspect="1"/>
          </p:cNvPicPr>
          <p:nvPr>
            <a:wavAudioFile r:embed="rId1" name="~PP3939.WAV"/>
          </p:nvPr>
        </p:nvPicPr>
        <p:blipFill>
          <a:blip r:embed="rId3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7000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19200" y="304800"/>
            <a:ext cx="7620000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Data : </a:t>
            </a:r>
            <a:r>
              <a:rPr lang="en-US" sz="2800" dirty="0" smtClean="0"/>
              <a:t>Any fact or figure that gives information.</a:t>
            </a:r>
          </a:p>
          <a:p>
            <a:r>
              <a:rPr lang="en-US" sz="2800" dirty="0" smtClean="0"/>
              <a:t> </a:t>
            </a:r>
            <a:r>
              <a:rPr lang="en-US" sz="2800" b="1" dirty="0" smtClean="0"/>
              <a:t>Based on Data collection </a:t>
            </a:r>
            <a:r>
              <a:rPr lang="en-US" sz="2800" dirty="0" smtClean="0"/>
              <a:t>:</a:t>
            </a:r>
          </a:p>
          <a:p>
            <a:pPr marL="342900" indent="-342900">
              <a:buAutoNum type="arabicPeriod"/>
            </a:pPr>
            <a:r>
              <a:rPr lang="en-US" sz="2800" u="sng" dirty="0" smtClean="0"/>
              <a:t>Primary data</a:t>
            </a:r>
            <a:r>
              <a:rPr lang="en-US" sz="2800" dirty="0" smtClean="0"/>
              <a:t> : Those which are collected from the units or individuals directly and have never been used for any purpose earlier.  Ex. - Data collected through household survey.</a:t>
            </a:r>
          </a:p>
          <a:p>
            <a:pPr marL="342900" indent="-342900">
              <a:buAutoNum type="arabicPeriod"/>
            </a:pPr>
            <a:r>
              <a:rPr lang="en-US" sz="2800" u="sng" dirty="0" smtClean="0"/>
              <a:t>Secondary data</a:t>
            </a:r>
            <a:r>
              <a:rPr lang="en-US" sz="2800" dirty="0" smtClean="0"/>
              <a:t> : The data collected from various reports / publications for analysis are called secondary data. Ex.- Data collected through NFHS fact sheets.</a:t>
            </a:r>
          </a:p>
          <a:p>
            <a:pPr marL="342900" indent="-342900"/>
            <a:r>
              <a:rPr lang="en-US" sz="2800" b="1" dirty="0" smtClean="0"/>
              <a:t>Scale of Measurement of Data :</a:t>
            </a:r>
          </a:p>
          <a:p>
            <a:pPr marL="514350" indent="-514350">
              <a:buAutoNum type="arabicPeriod"/>
            </a:pPr>
            <a:r>
              <a:rPr lang="en-US" sz="2800" u="sng" dirty="0" smtClean="0"/>
              <a:t>Constant :</a:t>
            </a:r>
            <a:r>
              <a:rPr lang="en-US" sz="2800" dirty="0" smtClean="0"/>
              <a:t> A value that does not change with time, place or person . Ex. – The value of Pie (</a:t>
            </a:r>
            <a:r>
              <a:rPr lang="el-GR" sz="2800" b="1" dirty="0" smtClean="0"/>
              <a:t>π</a:t>
            </a:r>
            <a:r>
              <a:rPr lang="el-GR" sz="2800" dirty="0" smtClean="0"/>
              <a:t> </a:t>
            </a:r>
            <a:r>
              <a:rPr lang="en-US" sz="2800" dirty="0" smtClean="0"/>
              <a:t>)= 22/7. </a:t>
            </a:r>
          </a:p>
          <a:p>
            <a:endParaRPr lang="en-US" sz="2800" dirty="0"/>
          </a:p>
        </p:txBody>
      </p:sp>
      <p:pic>
        <p:nvPicPr>
          <p:cNvPr id="4" name="~PP3596.WAV">
            <a:hlinkClick r:id="" action="ppaction://media"/>
          </p:cNvPr>
          <p:cNvPicPr>
            <a:picLocks noRot="1" noChangeAspect="1"/>
          </p:cNvPicPr>
          <p:nvPr>
            <a:wavAudioFile r:embed="rId1" name="~PP3596.WAV"/>
          </p:nvPr>
        </p:nvPicPr>
        <p:blipFill>
          <a:blip r:embed="rId3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31965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66800" y="228600"/>
            <a:ext cx="7772400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Variable </a:t>
            </a:r>
            <a:r>
              <a:rPr lang="en-US" sz="2800" dirty="0" smtClean="0"/>
              <a:t>: A characteristics that can take different values with respect to a person , time or place.  Ex. – blood pressure, height, weight, pulse rate etc. </a:t>
            </a:r>
          </a:p>
          <a:p>
            <a:endParaRPr lang="en-US" sz="2800" dirty="0" smtClean="0"/>
          </a:p>
          <a:p>
            <a:pPr>
              <a:buFont typeface="Wingdings" pitchFamily="2" charset="2"/>
              <a:buChar char="Ø"/>
            </a:pPr>
            <a:r>
              <a:rPr lang="en-US" altLang="en-US" sz="2800" b="1" dirty="0" smtClean="0">
                <a:latin typeface="Times New Roman" pitchFamily="18" charset="0"/>
                <a:cs typeface="Times New Roman" pitchFamily="18" charset="0"/>
              </a:rPr>
              <a:t>Data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are the </a:t>
            </a:r>
            <a:r>
              <a:rPr lang="en-US" altLang="en-US" sz="2800" b="1" i="1" dirty="0" smtClean="0">
                <a:latin typeface="Times New Roman" pitchFamily="18" charset="0"/>
                <a:cs typeface="Times New Roman" pitchFamily="18" charset="0"/>
              </a:rPr>
              <a:t>observed values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of a variable.</a:t>
            </a:r>
          </a:p>
          <a:p>
            <a:pPr>
              <a:buFont typeface="Arial" charset="0"/>
              <a:buNone/>
            </a:pP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Eg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. student marks: (67, 74, 71, 83, 93, 55, 48)</a:t>
            </a:r>
          </a:p>
          <a:p>
            <a:pPr>
              <a:buFont typeface="Wingdings" pitchFamily="2" charset="2"/>
              <a:buChar char="Ø"/>
            </a:pPr>
            <a:endParaRPr lang="en-US" sz="2800" dirty="0" smtClean="0"/>
          </a:p>
          <a:p>
            <a:r>
              <a:rPr lang="en-US" sz="2800" dirty="0" smtClean="0"/>
              <a:t>     </a:t>
            </a:r>
          </a:p>
          <a:p>
            <a:r>
              <a:rPr lang="en-US" sz="2800" dirty="0" smtClean="0"/>
              <a:t>                      </a:t>
            </a:r>
            <a:r>
              <a:rPr lang="en-US" sz="2800" b="1" dirty="0" smtClean="0"/>
              <a:t>Types of Variables </a:t>
            </a:r>
            <a:r>
              <a:rPr lang="en-US" sz="2800" dirty="0" smtClean="0"/>
              <a:t>  </a:t>
            </a:r>
          </a:p>
          <a:p>
            <a:pPr marL="514350" indent="-514350">
              <a:buAutoNum type="arabicPeriod"/>
            </a:pPr>
            <a:r>
              <a:rPr lang="en-US" sz="2800" b="1" dirty="0" smtClean="0"/>
              <a:t>Qualitative ( Categorical ) Variable </a:t>
            </a:r>
            <a:r>
              <a:rPr lang="en-US" sz="2800" dirty="0" smtClean="0"/>
              <a:t>– if the characteristics is classified according to a group, class or category . Ex.- </a:t>
            </a:r>
            <a:r>
              <a:rPr lang="en-US" sz="2800" u="sng" dirty="0" smtClean="0"/>
              <a:t>Blood Group</a:t>
            </a:r>
            <a:r>
              <a:rPr lang="en-US" sz="2800" dirty="0" smtClean="0"/>
              <a:t>(A, B, O, AB), </a:t>
            </a:r>
            <a:r>
              <a:rPr lang="en-US" sz="2800" u="sng" dirty="0" smtClean="0"/>
              <a:t>Status of disease</a:t>
            </a:r>
            <a:r>
              <a:rPr lang="en-US" sz="2800" dirty="0" smtClean="0"/>
              <a:t> ( Severe , moderate, mild), etc. </a:t>
            </a:r>
          </a:p>
          <a:p>
            <a:pPr marL="514350" indent="-514350"/>
            <a:endParaRPr lang="en-US" dirty="0" smtClean="0"/>
          </a:p>
          <a:p>
            <a:endParaRPr lang="en-US" dirty="0"/>
          </a:p>
        </p:txBody>
      </p:sp>
      <p:pic>
        <p:nvPicPr>
          <p:cNvPr id="3" name="~PP1081.WAV">
            <a:hlinkClick r:id="" action="ppaction://media"/>
          </p:cNvPr>
          <p:cNvPicPr>
            <a:picLocks noRot="1" noChangeAspect="1"/>
          </p:cNvPicPr>
          <p:nvPr>
            <a:wavAudioFile r:embed="rId1" name="~PP1081.WAV"/>
          </p:nvPr>
        </p:nvPicPr>
        <p:blipFill>
          <a:blip r:embed="rId3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2741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66800" y="304800"/>
            <a:ext cx="7924800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2. Quantitative Variable </a:t>
            </a:r>
            <a:r>
              <a:rPr lang="en-US" sz="2800" dirty="0" smtClean="0"/>
              <a:t>:- if the characteristic is measured  in numerical value.  Ex. Height, weight , blood pressure etc.</a:t>
            </a:r>
          </a:p>
          <a:p>
            <a:r>
              <a:rPr lang="en-US" b="1" dirty="0" smtClean="0"/>
              <a:t>                          </a:t>
            </a:r>
            <a:r>
              <a:rPr lang="en-US" sz="2400" b="1" dirty="0" smtClean="0"/>
              <a:t> </a:t>
            </a:r>
            <a:r>
              <a:rPr lang="en-US" sz="2400" b="1" u="sng" dirty="0" smtClean="0"/>
              <a:t>Qualitative ( Categorical ) Variable</a:t>
            </a:r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r>
              <a:rPr lang="en-US" sz="2400" b="1" dirty="0" smtClean="0"/>
              <a:t>       Nominal                                           Ordinal</a:t>
            </a:r>
          </a:p>
          <a:p>
            <a:endParaRPr lang="en-US" sz="2400" b="1" dirty="0" smtClean="0"/>
          </a:p>
          <a:p>
            <a:r>
              <a:rPr lang="en-US" sz="2400" b="1" dirty="0" smtClean="0"/>
              <a:t>Ordinal Variable – </a:t>
            </a:r>
            <a:r>
              <a:rPr lang="en-US" sz="2400" dirty="0" smtClean="0"/>
              <a:t>If there is an order in the classification of the group / category of the variable . i.e. order is important. Ex.- Status of disease, grade in examination, and socio economic class. </a:t>
            </a:r>
          </a:p>
          <a:p>
            <a:r>
              <a:rPr lang="en-US" sz="2400" b="1" dirty="0" smtClean="0"/>
              <a:t>Nominal Variable – </a:t>
            </a:r>
            <a:r>
              <a:rPr lang="en-US" sz="2400" dirty="0" smtClean="0"/>
              <a:t>If no order is possible in the classification i.e. order is no important . Ex. – Sex(M/F)</a:t>
            </a:r>
          </a:p>
          <a:p>
            <a:endParaRPr lang="en-US" dirty="0" smtClean="0"/>
          </a:p>
          <a:p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>
          <a:xfrm rot="10800000" flipV="1">
            <a:off x="2438400" y="2057400"/>
            <a:ext cx="2209800" cy="1371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4648200" y="2057400"/>
            <a:ext cx="2438400" cy="1371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~PP732.WAV">
            <a:hlinkClick r:id="" action="ppaction://media"/>
          </p:cNvPr>
          <p:cNvPicPr>
            <a:picLocks noRot="1" noChangeAspect="1"/>
          </p:cNvPicPr>
          <p:nvPr>
            <a:wavAudioFile r:embed="rId1" name="~PP732.WAV"/>
          </p:nvPr>
        </p:nvPicPr>
        <p:blipFill>
          <a:blip r:embed="rId3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2138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19200" y="304801"/>
            <a:ext cx="7543800" cy="6553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Quantitative Variable </a:t>
            </a:r>
            <a:r>
              <a:rPr lang="en-US" sz="2800" dirty="0" smtClean="0"/>
              <a:t>:- if the characteristic is measurable in numerical value . Ex. Height, weight , blood pressure etc.</a:t>
            </a:r>
          </a:p>
          <a:p>
            <a:r>
              <a:rPr lang="en-US" sz="2800" dirty="0" smtClean="0"/>
              <a:t>			 Types</a:t>
            </a:r>
          </a:p>
          <a:p>
            <a:endParaRPr lang="en-US" sz="2800" dirty="0" smtClean="0"/>
          </a:p>
          <a:p>
            <a:endParaRPr lang="en-US" sz="2800" dirty="0" smtClean="0"/>
          </a:p>
          <a:p>
            <a:endParaRPr lang="en-US" sz="2800" dirty="0" smtClean="0"/>
          </a:p>
          <a:p>
            <a:r>
              <a:rPr lang="en-US" sz="2800" dirty="0" smtClean="0"/>
              <a:t>        </a:t>
            </a:r>
            <a:r>
              <a:rPr lang="en-US" sz="2800" b="1" u="sng" dirty="0" smtClean="0"/>
              <a:t>Discrete</a:t>
            </a:r>
            <a:r>
              <a:rPr lang="en-US" sz="2800" dirty="0" smtClean="0"/>
              <a:t>		       </a:t>
            </a:r>
            <a:r>
              <a:rPr lang="en-US" sz="2800" b="1" u="sng" dirty="0" smtClean="0"/>
              <a:t>Continuous</a:t>
            </a:r>
          </a:p>
          <a:p>
            <a:r>
              <a:rPr lang="en-US" sz="2800" dirty="0" smtClean="0"/>
              <a:t> </a:t>
            </a:r>
          </a:p>
          <a:p>
            <a:pPr marL="342900" indent="-342900">
              <a:buAutoNum type="arabicPeriod"/>
            </a:pPr>
            <a:r>
              <a:rPr lang="en-US" sz="2800" b="1" dirty="0" smtClean="0"/>
              <a:t>Discrete  Variable</a:t>
            </a:r>
            <a:r>
              <a:rPr lang="en-US" sz="2800" dirty="0" smtClean="0"/>
              <a:t> :- Has distinct numerical value. i.e. does not decimal point Ex. – Family size, No. of children etc.</a:t>
            </a:r>
          </a:p>
          <a:p>
            <a:pPr marL="342900" indent="-342900">
              <a:buAutoNum type="arabicPeriod"/>
            </a:pPr>
            <a:r>
              <a:rPr lang="en-US" sz="2800" b="1" dirty="0" smtClean="0"/>
              <a:t>Continuous Variable </a:t>
            </a:r>
            <a:r>
              <a:rPr lang="en-US" sz="2800" dirty="0" smtClean="0"/>
              <a:t>:-  Can have decimal point. Ex. – weight , height, Temperature etc. </a:t>
            </a:r>
          </a:p>
          <a:p>
            <a:endParaRPr lang="en-US" sz="2800" dirty="0"/>
          </a:p>
        </p:txBody>
      </p:sp>
      <p:cxnSp>
        <p:nvCxnSpPr>
          <p:cNvPr id="4" name="Straight Connector 3"/>
          <p:cNvCxnSpPr/>
          <p:nvPr/>
        </p:nvCxnSpPr>
        <p:spPr>
          <a:xfrm rot="10800000" flipV="1">
            <a:off x="2819400" y="2133600"/>
            <a:ext cx="1600200" cy="1295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4419600" y="2133600"/>
            <a:ext cx="1752600" cy="1219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~PP800.WAV">
            <a:hlinkClick r:id="" action="ppaction://media"/>
          </p:cNvPr>
          <p:cNvPicPr>
            <a:picLocks noRot="1" noChangeAspect="1"/>
          </p:cNvPicPr>
          <p:nvPr>
            <a:wavAudioFile r:embed="rId1" name="~PP800.WAV"/>
          </p:nvPr>
        </p:nvPicPr>
        <p:blipFill>
          <a:blip r:embed="rId3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7411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19200" y="304800"/>
            <a:ext cx="762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219200" y="381000"/>
            <a:ext cx="762000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Ratio : </a:t>
            </a:r>
            <a:r>
              <a:rPr lang="en-US" sz="2400" dirty="0" smtClean="0"/>
              <a:t>- Obtained by dividing one quantity by another , without implying any relationship between the numerator and denominator . i.e. the numerator is not a part of denominator. Example : In a hospital, if there are 100 doctors and 300 nurses , then Doctor / nurse ratio  is 1 : 3 .</a:t>
            </a:r>
          </a:p>
          <a:p>
            <a:endParaRPr lang="en-US" sz="2400" dirty="0" smtClean="0"/>
          </a:p>
          <a:p>
            <a:r>
              <a:rPr lang="en-US" sz="2400" b="1" dirty="0" smtClean="0"/>
              <a:t>Proportion :</a:t>
            </a:r>
            <a:r>
              <a:rPr lang="en-US" sz="2400" dirty="0" smtClean="0"/>
              <a:t> - A type of ratio in which the numerator is included in denominator.  Ex: - If in a population of 1900  there are  1000 males and 900 females , the proportion of females in a population is P=900/(1900) = 9/19. </a:t>
            </a:r>
          </a:p>
          <a:p>
            <a:endParaRPr lang="en-US" sz="2400" dirty="0" smtClean="0"/>
          </a:p>
          <a:p>
            <a:r>
              <a:rPr lang="en-US" sz="2400" b="1" dirty="0" smtClean="0"/>
              <a:t>Rate :</a:t>
            </a:r>
            <a:r>
              <a:rPr lang="en-US" sz="2400" dirty="0" smtClean="0"/>
              <a:t> A type of Ratio in which a distinct relationship exists between numerator and denominator and a measure of time is an intrinsic part of the denominator. Ex: Crude Death Rate .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pic>
        <p:nvPicPr>
          <p:cNvPr id="5" name="~PP3171.WAV">
            <a:hlinkClick r:id="" action="ppaction://media"/>
          </p:cNvPr>
          <p:cNvPicPr>
            <a:picLocks noRot="1" noChangeAspect="1"/>
          </p:cNvPicPr>
          <p:nvPr>
            <a:wavAudioFile r:embed="rId1" name="~PP3171.WAV"/>
          </p:nvPr>
        </p:nvPicPr>
        <p:blipFill>
          <a:blip r:embed="rId3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42644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olstice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Solstic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233</TotalTime>
  <Words>685</Words>
  <Application>Microsoft Office PowerPoint</Application>
  <PresentationFormat>On-screen Show (4:3)</PresentationFormat>
  <Paragraphs>91</Paragraphs>
  <Slides>10</Slides>
  <Notes>1</Notes>
  <HiddenSlides>0</HiddenSlides>
  <MMClips>10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Solstice</vt:lpstr>
      <vt:lpstr>Basics of Biostatistics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Basics of Biostatistics</dc:title>
  <dc:creator>ALOK</dc:creator>
  <cp:lastModifiedBy>ALOK</cp:lastModifiedBy>
  <cp:revision>23</cp:revision>
  <dcterms:created xsi:type="dcterms:W3CDTF">2006-08-16T00:00:00Z</dcterms:created>
  <dcterms:modified xsi:type="dcterms:W3CDTF">2020-05-14T05:59:03Z</dcterms:modified>
</cp:coreProperties>
</file>